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8"/>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760" r:id="rId62"/>
    <p:sldId id="307" r:id="rId63"/>
    <p:sldId id="306" r:id="rId64"/>
    <p:sldId id="309" r:id="rId65"/>
    <p:sldId id="779" r:id="rId66"/>
    <p:sldId id="796" r:id="rId67"/>
    <p:sldId id="299" r:id="rId68"/>
    <p:sldId id="312" r:id="rId69"/>
    <p:sldId id="983" r:id="rId70"/>
    <p:sldId id="994" r:id="rId71"/>
    <p:sldId id="292" r:id="rId72"/>
    <p:sldId id="780" r:id="rId73"/>
    <p:sldId id="797" r:id="rId74"/>
    <p:sldId id="285" r:id="rId75"/>
    <p:sldId id="311" r:id="rId76"/>
    <p:sldId id="287" r:id="rId77"/>
    <p:sldId id="989" r:id="rId78"/>
    <p:sldId id="995" r:id="rId79"/>
    <p:sldId id="781" r:id="rId80"/>
    <p:sldId id="990" r:id="rId81"/>
    <p:sldId id="782" r:id="rId82"/>
    <p:sldId id="293" r:id="rId83"/>
    <p:sldId id="295" r:id="rId84"/>
    <p:sldId id="991" r:id="rId85"/>
    <p:sldId id="301" r:id="rId86"/>
    <p:sldId id="985" r:id="rId87"/>
    <p:sldId id="288" r:id="rId88"/>
    <p:sldId id="296" r:id="rId89"/>
    <p:sldId id="783" r:id="rId90"/>
    <p:sldId id="315" r:id="rId91"/>
    <p:sldId id="314" r:id="rId92"/>
    <p:sldId id="799" r:id="rId93"/>
    <p:sldId id="800" r:id="rId94"/>
    <p:sldId id="313" r:id="rId95"/>
    <p:sldId id="798" r:id="rId96"/>
    <p:sldId id="316" r:id="rId97"/>
    <p:sldId id="784" r:id="rId98"/>
    <p:sldId id="785" r:id="rId99"/>
    <p:sldId id="257" r:id="rId100"/>
    <p:sldId id="317" r:id="rId101"/>
    <p:sldId id="318" r:id="rId102"/>
    <p:sldId id="319" r:id="rId103"/>
    <p:sldId id="320" r:id="rId104"/>
    <p:sldId id="997" r:id="rId105"/>
    <p:sldId id="751" r:id="rId106"/>
    <p:sldId id="777" r:id="rId107"/>
    <p:sldId id="268" r:id="rId108"/>
    <p:sldId id="269" r:id="rId109"/>
    <p:sldId id="974" r:id="rId110"/>
    <p:sldId id="710" r:id="rId111"/>
    <p:sldId id="970" r:id="rId112"/>
    <p:sldId id="971" r:id="rId113"/>
    <p:sldId id="972" r:id="rId114"/>
    <p:sldId id="739" r:id="rId115"/>
    <p:sldId id="738" r:id="rId116"/>
    <p:sldId id="734" r:id="rId117"/>
    <p:sldId id="876" r:id="rId118"/>
    <p:sldId id="675" r:id="rId119"/>
    <p:sldId id="676" r:id="rId120"/>
    <p:sldId id="677" r:id="rId121"/>
    <p:sldId id="678" r:id="rId122"/>
    <p:sldId id="674" r:id="rId123"/>
    <p:sldId id="679" r:id="rId124"/>
    <p:sldId id="877" r:id="rId125"/>
    <p:sldId id="878" r:id="rId126"/>
    <p:sldId id="973"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varScale="1">
        <p:scale>
          <a:sx n="104" d="100"/>
          <a:sy n="104" d="100"/>
        </p:scale>
        <p:origin x="1696" y="20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93207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1454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126</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7/25/21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7/25/21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7/25/21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7/25/21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7/25/21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7/25/21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7/25/21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7/25/21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7/25/21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7/25/21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7/25/21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7/25/21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701.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720.png"/><Relationship Id="rId4" Type="http://schemas.openxmlformats.org/officeDocument/2006/relationships/image" Target="../media/image8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3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9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65.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580.png"/></Relationships>
</file>

<file path=ppt/slides/_rels/slide72.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88.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000.png"/></Relationships>
</file>

<file path=ppt/slides/_rels/slide91.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4.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100</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101</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102</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103</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104</a:t>
            </a:fld>
            <a:endParaRPr lang="en-US"/>
          </a:p>
        </p:txBody>
      </p:sp>
    </p:spTree>
    <p:extLst>
      <p:ext uri="{BB962C8B-B14F-4D97-AF65-F5344CB8AC3E}">
        <p14:creationId xmlns:p14="http://schemas.microsoft.com/office/powerpoint/2010/main" val="41742066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106</a:t>
            </a:fld>
            <a:endParaRPr lang="en-US"/>
          </a:p>
        </p:txBody>
      </p:sp>
    </p:spTree>
    <p:extLst>
      <p:ext uri="{BB962C8B-B14F-4D97-AF65-F5344CB8AC3E}">
        <p14:creationId xmlns:p14="http://schemas.microsoft.com/office/powerpoint/2010/main" val="6179378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42435930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26259635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39528723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12166616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37181502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3464544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23783213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117</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118</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643019" y="1468937"/>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119</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5" y="1491214"/>
                <a:ext cx="8297276"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5" y="1491214"/>
                <a:ext cx="8297276" cy="5345600"/>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120</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126</a:t>
            </a:fld>
            <a:endParaRPr lang="en-US"/>
          </a:p>
        </p:txBody>
      </p:sp>
    </p:spTree>
    <p:extLst>
      <p:ext uri="{BB962C8B-B14F-4D97-AF65-F5344CB8AC3E}">
        <p14:creationId xmlns:p14="http://schemas.microsoft.com/office/powerpoint/2010/main" val="44488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76898"/>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76898"/>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428513"/>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428513"/>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9157"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157"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9057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9057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11829"/>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11829"/>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304799" y="972567"/>
                <a:ext cx="4348465" cy="5316671"/>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304799" y="972567"/>
                <a:ext cx="4348465" cy="5316671"/>
              </a:xfrm>
              <a:prstGeom prst="rect">
                <a:avLst/>
              </a:prstGeom>
              <a:blipFill>
                <a:blip r:embed="rId3"/>
                <a:stretch>
                  <a:fillRect l="-1166" t="-714" r="-875"/>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73866" y="1365591"/>
                <a:ext cx="5577192" cy="5316671"/>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73866" y="1365591"/>
                <a:ext cx="5577192" cy="5316671"/>
              </a:xfrm>
              <a:prstGeom prst="rect">
                <a:avLst/>
              </a:prstGeom>
              <a:blipFill>
                <a:blip r:embed="rId3"/>
                <a:stretch>
                  <a:fillRect l="-909" t="-47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21456" y="18782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524144"/>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524144"/>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also close, but a little high.  </a:t>
                </a:r>
              </a:p>
              <a:p>
                <a:pPr marL="457200" lvl="1" indent="0">
                  <a:buNone/>
                </a:pPr>
                <a:endParaRPr lang="en-US" sz="2000" dirty="0">
                  <a:latin typeface="Arial" charset="0"/>
                  <a:ea typeface="Arial" charset="0"/>
                  <a:cs typeface="Arial" charset="0"/>
                </a:endParaRPr>
              </a:p>
              <a:p>
                <a:r>
                  <a:rPr lang="en-US" sz="2000" dirty="0">
                    <a:latin typeface="Arial" charset="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31254" y="1536659"/>
                <a:ext cx="8618136"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endParaRPr lang="en-US" sz="18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31254" y="1536659"/>
                <a:ext cx="8618136" cy="3888357"/>
              </a:xfrm>
              <a:blipFill>
                <a:blip r:embed="rId3"/>
                <a:stretch>
                  <a:fillRect l="-44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242611" y="1664639"/>
            <a:ext cx="2693450" cy="2945808"/>
            <a:chOff x="576479" y="1589444"/>
            <a:chExt cx="2693450"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747270" y="2988068"/>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99335" y="1466192"/>
            <a:ext cx="8242604" cy="3846460"/>
          </a:xfrm>
        </p:spPr>
        <p:txBody>
          <a:bodyPr>
            <a:noAutofit/>
          </a:bodyPr>
          <a:lstStyle/>
          <a:p>
            <a:r>
              <a:rPr lang="en-US" sz="20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2944977" y="285214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8172648" cy="5028651"/>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8172648" cy="5028651"/>
              </a:xfrm>
              <a:blipFill>
                <a:blip r:embed="rId3"/>
                <a:stretch>
                  <a:fillRect l="-465" t="-7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53865" y="36071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latin typeface="Arial" charset="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latin typeface="Arial" charset="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latin typeface="Arial" charset="0"/>
                    <a:ea typeface="Arial" charset="0"/>
                    <a:cs typeface="Arial" charset="0"/>
                  </a:rPr>
                  <a:t> is channel length</a:t>
                </a: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latin typeface="Arial" charset="0"/>
                  <a:ea typeface="Arial" charset="0"/>
                  <a:cs typeface="Arial" charset="0"/>
                </a:endParaRP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55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473342"/>
            <a:ext cx="2058724" cy="3163601"/>
            <a:chOff x="2151504" y="3307063"/>
            <a:chExt cx="2058724"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3025565" y="3307063"/>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360969" y="1422269"/>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360969" y="1422269"/>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266008" y="1449886"/>
                <a:ext cx="8933784" cy="4500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Q4 is on.  Assume base voltage on Q1 is 700 mV.  Neglect saturation voltage on Q4.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Q4 and at 600mV at D11</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266008" y="1449886"/>
                <a:ext cx="8933784" cy="4500326"/>
              </a:xfrm>
              <a:prstGeom prst="rect">
                <a:avLst/>
              </a:prstGeom>
              <a:blipFill>
                <a:blip r:embed="rId3"/>
                <a:stretch>
                  <a:fillRect l="-1136" t="-845" r="-5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8267" y="1386622"/>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8267" y="1386622"/>
                <a:ext cx="9638085" cy="4753869"/>
              </a:xfrm>
              <a:prstGeom prst="rect">
                <a:avLst/>
              </a:prstGeom>
              <a:blipFill>
                <a:blip r:embed="rId3"/>
                <a:stretch>
                  <a:fillRect l="-1054" t="-26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4" name="Group 3">
            <a:extLst>
              <a:ext uri="{FF2B5EF4-FFF2-40B4-BE49-F238E27FC236}">
                <a16:creationId xmlns:a16="http://schemas.microsoft.com/office/drawing/2014/main" id="{6DF4356B-1415-7041-9858-D59A1698C0D3}"/>
              </a:ext>
            </a:extLst>
          </p:cNvPr>
          <p:cNvGrpSpPr/>
          <p:nvPr/>
        </p:nvGrpSpPr>
        <p:grpSpPr>
          <a:xfrm>
            <a:off x="9279085" y="1622636"/>
            <a:ext cx="2593853" cy="4576710"/>
            <a:chOff x="9223129" y="1422863"/>
            <a:chExt cx="2593853" cy="457671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10456412" y="2937290"/>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10188914" y="5560555"/>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9930342" y="3011398"/>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1223724" y="2988818"/>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10252027" y="2263309"/>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10185027" y="4881380"/>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10635723" y="4643087"/>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10919055" y="5031961"/>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10919055" y="5618573"/>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7D6EC54C-BB0A-2A43-B5CD-52FA1ADD3116}"/>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in</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33348927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1258" y="1230595"/>
                <a:ext cx="11583100"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R11 determines the bias.  Adjust R13 to minimum gain. Measure the DC voltage at source of the JFET.  Calculate the drain bias current.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1258" y="1230595"/>
                <a:ext cx="11583100" cy="2936740"/>
              </a:xfrm>
              <a:prstGeom prst="rect">
                <a:avLst/>
              </a:prstGeom>
              <a:blipFill>
                <a:blip r:embed="rId3"/>
                <a:stretch>
                  <a:fillRect l="-876" t="-858" r="-11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649674" y="3801954"/>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788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44345"/>
                <a:ext cx="11529391" cy="4332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a:ea typeface="Calibri"/>
                    <a:cs typeface="Calibri"/>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ea typeface="Calibri"/>
                    <a:cs typeface="Calibri"/>
                    <a:sym typeface="Calibri"/>
                  </a:rPr>
                  <a:t> is the output power.  The </a:t>
                </a: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ea typeface="Calibri"/>
                    <a:cs typeface="Calibri"/>
                    <a:sym typeface="Calibri"/>
                  </a:rPr>
                  <a:t> is the collector resistor.</a:t>
                </a:r>
              </a:p>
              <a:p>
                <a:pPr defTabSz="457200" hangingPunct="0"/>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p>
              <a:p>
                <a:pPr marL="342900" indent="-3429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44345"/>
                <a:ext cx="11529391" cy="4332999"/>
              </a:xfrm>
              <a:prstGeom prst="rect">
                <a:avLst/>
              </a:prstGeom>
              <a:blipFill>
                <a:blip r:embed="rId3"/>
                <a:stretch>
                  <a:fillRect l="-769" t="-875" r="-2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spTree>
    <p:extLst>
      <p:ext uri="{BB962C8B-B14F-4D97-AF65-F5344CB8AC3E}">
        <p14:creationId xmlns:p14="http://schemas.microsoft.com/office/powerpoint/2010/main" val="409800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632261" y="1299728"/>
            <a:ext cx="4163948" cy="3484974"/>
            <a:chOff x="1394657" y="1859533"/>
            <a:chExt cx="4163948"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088597"/>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𝐼</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=250</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𝑜𝑛</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𝐼</m:t>
                        </m:r>
                      </m:e>
                      <m:sub>
                        <m:r>
                          <a:rPr lang="en-US" b="0" i="1" smtClean="0">
                            <a:solidFill>
                              <a:srgbClr val="000000"/>
                            </a:solidFill>
                            <a:latin typeface="Cambria Math" panose="02040503050406030204" pitchFamily="18" charset="0"/>
                            <a:cs typeface="Calibri" panose="020F0502020204030204" pitchFamily="34" charset="0"/>
                            <a:sym typeface="Calibri"/>
                          </a:rPr>
                          <m:t>𝑜𝑛</m:t>
                        </m:r>
                      </m:sub>
                    </m:sSub>
                    <m:r>
                      <a:rPr lang="en-US"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b="0" i="0" smtClean="0">
                        <a:solidFill>
                          <a:srgbClr val="000000"/>
                        </a:solidFill>
                        <a:latin typeface="Cambria Math" panose="02040503050406030204" pitchFamily="18" charset="0"/>
                        <a:cs typeface="Calibri" panose="020F0502020204030204" pitchFamily="34" charset="0"/>
                        <a:sym typeface="Calibri"/>
                      </a:rPr>
                      <m:t>mW</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𝑎</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𝐸𝑓</m:t>
                    </m:r>
                    <m:r>
                      <a:rPr lang="en-US" b="0" i="1" smtClean="0">
                        <a:solidFill>
                          <a:srgbClr val="000000"/>
                        </a:solidFill>
                        <a:latin typeface="Cambria Math" panose="02040503050406030204" pitchFamily="18" charset="0"/>
                        <a:cs typeface="Calibri" panose="020F0502020204030204" pitchFamily="34" charset="0"/>
                        <a:sym typeface="Calibri"/>
                      </a:rPr>
                      <m:t>=260</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𝑎</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𝑜𝑛</m:t>
                        </m:r>
                      </m:sub>
                    </m:sSub>
                    <m:r>
                      <a:rPr lang="en-US" b="0" i="1" smtClean="0">
                        <a:solidFill>
                          <a:srgbClr val="000000"/>
                        </a:solidFill>
                        <a:latin typeface="Cambria Math" panose="02040503050406030204" pitchFamily="18" charset="0"/>
                        <a:cs typeface="Calibri" panose="020F0502020204030204" pitchFamily="34" charset="0"/>
                        <a:sym typeface="Calibri"/>
                      </a:rPr>
                      <m:t>=690</m:t>
                    </m:r>
                    <m:r>
                      <a:rPr lang="en-US"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𝐼</m:t>
                        </m:r>
                      </m:e>
                      <m:sub>
                        <m:r>
                          <a:rPr lang="en-US" i="1">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=3.2</m:t>
                    </m:r>
                    <m:r>
                      <a:rPr lang="en-US" b="0" i="1" smtClean="0">
                        <a:solidFill>
                          <a:srgbClr val="000000"/>
                        </a:solidFill>
                        <a:latin typeface="Cambria Math" panose="02040503050406030204" pitchFamily="18" charset="0"/>
                        <a:cs typeface="Calibri" panose="020F0502020204030204" pitchFamily="34" charset="0"/>
                        <a:sym typeface="Calibri"/>
                      </a:rPr>
                      <m:t>𝑊</m:t>
                    </m:r>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8</m:t>
                        </m:r>
                        <m:r>
                          <a:rPr lang="en-US" b="0" i="1" smtClean="0">
                            <a:solidFill>
                              <a:srgbClr val="000000"/>
                            </a:solidFill>
                            <a:latin typeface="Cambria Math" panose="02040503050406030204" pitchFamily="18" charset="0"/>
                            <a:cs typeface="Calibri" panose="020F0502020204030204" pitchFamily="34" charset="0"/>
                            <a:sym typeface="Calibri"/>
                          </a:rPr>
                          <m:t>𝑅</m:t>
                        </m:r>
                      </m:den>
                    </m:f>
                    <m:r>
                      <a:rPr lang="en-US" b="0" i="1" smtClean="0">
                        <a:solidFill>
                          <a:srgbClr val="000000"/>
                        </a:solidFill>
                        <a:latin typeface="Cambria Math" panose="02040503050406030204" pitchFamily="18" charset="0"/>
                        <a:cs typeface="Calibri" panose="020F0502020204030204" pitchFamily="34" charset="0"/>
                        <a:sym typeface="Calibri"/>
                      </a:rPr>
                      <m:t>= 2.6</m:t>
                    </m:r>
                    <m:r>
                      <a:rPr lang="en-US" b="0" i="1" smtClean="0">
                        <a:solidFill>
                          <a:srgbClr val="000000"/>
                        </a:solidFill>
                        <a:latin typeface="Cambria Math" panose="02040503050406030204" pitchFamily="18" charset="0"/>
                        <a:cs typeface="Calibri" panose="020F0502020204030204" pitchFamily="34" charset="0"/>
                        <a:sym typeface="Calibri"/>
                      </a:rPr>
                      <m:t>𝑊</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088597"/>
                <a:ext cx="8477482" cy="5270357"/>
              </a:xfrm>
              <a:prstGeom prst="rect">
                <a:avLst/>
              </a:prstGeom>
              <a:blipFill>
                <a:blip r:embed="rId5"/>
                <a:stretch>
                  <a:fillRect l="-104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3686940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084092"/>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084092"/>
                <a:ext cx="11200215" cy="5219690"/>
              </a:xfrm>
              <a:prstGeom prst="rect">
                <a:avLst/>
              </a:prstGeom>
              <a:blipFill>
                <a:blip r:embed="rId3"/>
                <a:stretch>
                  <a:fillRect l="-906" t="-82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534109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12447" y="18680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12447"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80134" y="1057803"/>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80134" y="1057803"/>
                <a:ext cx="8444281" cy="5193222"/>
              </a:xfrm>
              <a:prstGeom prst="rect">
                <a:avLst/>
              </a:prstGeom>
              <a:blipFill>
                <a:blip r:embed="rId3"/>
                <a:stretch>
                  <a:fillRect l="-1201" t="-732"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77" name="Group 76">
            <a:extLst>
              <a:ext uri="{FF2B5EF4-FFF2-40B4-BE49-F238E27FC236}">
                <a16:creationId xmlns:a16="http://schemas.microsoft.com/office/drawing/2014/main" id="{30B51522-F01A-A24E-8D10-4987764CAF18}"/>
              </a:ext>
            </a:extLst>
          </p:cNvPr>
          <p:cNvGrpSpPr/>
          <p:nvPr/>
        </p:nvGrpSpPr>
        <p:grpSpPr>
          <a:xfrm>
            <a:off x="8728707" y="2888956"/>
            <a:ext cx="3400936" cy="1809242"/>
            <a:chOff x="8432143" y="2888956"/>
            <a:chExt cx="3400936" cy="1809242"/>
          </a:xfrm>
        </p:grpSpPr>
        <p:sp>
          <p:nvSpPr>
            <p:cNvPr id="6" name="Oval 5">
              <a:extLst>
                <a:ext uri="{FF2B5EF4-FFF2-40B4-BE49-F238E27FC236}">
                  <a16:creationId xmlns:a16="http://schemas.microsoft.com/office/drawing/2014/main" id="{DEED19CF-B6A0-5248-A445-87FB39E6FC5C}"/>
                </a:ext>
              </a:extLst>
            </p:cNvPr>
            <p:cNvSpPr/>
            <p:nvPr/>
          </p:nvSpPr>
          <p:spPr>
            <a:xfrm>
              <a:off x="11349366"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350237"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507777"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273193"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262517"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398236"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537332"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8831014"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363832"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432143"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9892515"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389764"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213942"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304313"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9770668"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0980099"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031845"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0947746"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047533"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8751830"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531344"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536315" y="407999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8832144"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343234"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07203" y="1413172"/>
                <a:ext cx="7421680"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07203" y="1413172"/>
                <a:ext cx="7421680" cy="4991120"/>
              </a:xfrm>
              <a:prstGeom prst="rect">
                <a:avLst/>
              </a:prstGeom>
              <a:blipFill>
                <a:blip r:embed="rId3"/>
                <a:stretch>
                  <a:fillRect l="-1195" t="-76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294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marL="457200" indent="-457200" hangingPunct="0">
                  <a:buFont typeface="+mj-lt"/>
                  <a:buAutoNum type="arabicPeriod"/>
                </a:pPr>
                <a:endParaRPr lang="en-US" sz="200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11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4168085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304217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44769"/>
                <a:ext cx="1185500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44769"/>
                <a:ext cx="11855000" cy="3733476"/>
              </a:xfrm>
              <a:prstGeom prst="rect">
                <a:avLst/>
              </a:prstGeom>
              <a:blipFill>
                <a:blip r:embed="rId3"/>
                <a:stretch>
                  <a:fillRect l="-749" t="-6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87351" y="1295411"/>
                <a:ext cx="7186683"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87351" y="1295411"/>
                <a:ext cx="7186683" cy="4939125"/>
              </a:xfrm>
              <a:prstGeom prst="rect">
                <a:avLst/>
              </a:prstGeom>
              <a:blipFill>
                <a:blip r:embed="rId3"/>
                <a:stretch>
                  <a:fillRect l="-1587"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23573437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034925"/>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97103" y="1297729"/>
            <a:ext cx="7674459" cy="5411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971560" y="1225679"/>
                <a:ext cx="8905250"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71560" y="1225679"/>
                <a:ext cx="8905250" cy="5561335"/>
              </a:xfrm>
              <a:prstGeom prst="rect">
                <a:avLst/>
              </a:prstGeom>
              <a:blipFill>
                <a:blip r:embed="rId3"/>
                <a:stretch>
                  <a:fillRect l="-996"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870192"/>
            <a:ext cx="2848931" cy="2286959"/>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78790"/>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9000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336711" y="1414877"/>
                <a:ext cx="7072904" cy="5397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336711" y="1414877"/>
                <a:ext cx="7072904" cy="5397656"/>
              </a:xfrm>
              <a:prstGeom prst="rect">
                <a:avLst/>
              </a:prstGeom>
              <a:blipFill>
                <a:blip r:embed="rId4"/>
                <a:stretch>
                  <a:fillRect l="-1613" t="-704"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900815" y="1258128"/>
            <a:ext cx="7130705" cy="5176673"/>
            <a:chOff x="4076886" y="1258128"/>
            <a:chExt cx="7633232" cy="5176673"/>
          </a:xfrm>
        </p:grpSpPr>
        <p:sp>
          <p:nvSpPr>
            <p:cNvPr id="3" name="TextBox 2">
              <a:extLst>
                <a:ext uri="{FF2B5EF4-FFF2-40B4-BE49-F238E27FC236}">
                  <a16:creationId xmlns:a16="http://schemas.microsoft.com/office/drawing/2014/main" id="{2DBF1687-B21C-5C47-A42B-DE430E308A07}"/>
                </a:ext>
              </a:extLst>
            </p:cNvPr>
            <p:cNvSpPr txBox="1"/>
            <p:nvPr/>
          </p:nvSpPr>
          <p:spPr>
            <a:xfrm>
              <a:off x="4331370" y="1388887"/>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4076886" y="1258128"/>
              <a:ext cx="7633232" cy="5176673"/>
              <a:chOff x="2041570" y="1331924"/>
              <a:chExt cx="7633232"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4063510" y="2096612"/>
                <a:ext cx="8511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 </a:t>
                </a:r>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2041570"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63444" y="1349339"/>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63444" y="1349339"/>
                <a:ext cx="4638844" cy="4821336"/>
              </a:xfrm>
              <a:prstGeom prst="rect">
                <a:avLst/>
              </a:prstGeom>
              <a:blipFill>
                <a:blip r:embed="rId3"/>
                <a:stretch>
                  <a:fillRect l="-1907" t="-526" r="-272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spTree>
    <p:extLst>
      <p:ext uri="{BB962C8B-B14F-4D97-AF65-F5344CB8AC3E}">
        <p14:creationId xmlns:p14="http://schemas.microsoft.com/office/powerpoint/2010/main" val="15336005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spTree>
    <p:extLst>
      <p:ext uri="{BB962C8B-B14F-4D97-AF65-F5344CB8AC3E}">
        <p14:creationId xmlns:p14="http://schemas.microsoft.com/office/powerpoint/2010/main" val="21732541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so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𝐺𝑐</m:t>
                            </m:r>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requires  </a:t>
                </a:r>
                <a14:m>
                  <m:oMath xmlns:m="http://schemas.openxmlformats.org/officeDocument/2006/math">
                    <m:r>
                      <a:rPr lang="en-US" sz="2000" b="0" i="1" smtClean="0">
                        <a:solidFill>
                          <a:srgbClr val="000000"/>
                        </a:solidFill>
                        <a:latin typeface="Cambria Math" panose="02040503050406030204" pitchFamily="18" charset="0"/>
                      </a:rPr>
                      <m:t>−90</m:t>
                    </m:r>
                    <m:r>
                      <a:rPr lang="en-US" sz="2000" b="0" i="1" smtClean="0">
                        <a:solidFill>
                          <a:srgbClr val="000000"/>
                        </a:solidFill>
                        <a:latin typeface="Cambria Math" panose="02040503050406030204" pitchFamily="18" charset="0"/>
                      </a:rPr>
                      <m:t>𝑑𝐵𝑚</m:t>
                    </m:r>
                  </m:oMath>
                </a14:m>
                <a:r>
                  <a:rPr lang="en-US" sz="2000" dirty="0">
                    <a:solidFill>
                      <a:srgbClr val="000000"/>
                    </a:solidFill>
                  </a:rPr>
                  <a:t> power.  </a:t>
                </a:r>
                <a14:m>
                  <m:oMath xmlns:m="http://schemas.openxmlformats.org/officeDocument/2006/math">
                    <m:r>
                      <a:rPr lang="en-US" sz="2000" b="0" i="1" smtClean="0">
                        <a:solidFill>
                          <a:srgbClr val="000000"/>
                        </a:solidFill>
                        <a:latin typeface="Cambria Math" panose="02040503050406030204" pitchFamily="18" charset="0"/>
                      </a:rPr>
                      <m:t>−90=10</m:t>
                    </m:r>
                    <m:func>
                      <m:funcPr>
                        <m:ctrlPr>
                          <a:rPr lang="en-US" sz="2000" b="0" i="1" smtClean="0">
                            <a:solidFill>
                              <a:srgbClr val="000000"/>
                            </a:solidFill>
                            <a:latin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rPr>
                          <m:t>log</m:t>
                        </m:r>
                      </m:fName>
                      <m:e>
                        <m:d>
                          <m:dPr>
                            <m:ctrlPr>
                              <a:rPr lang="en-US" sz="2000" b="0" i="1" smtClean="0">
                                <a:solidFill>
                                  <a:srgbClr val="000000"/>
                                </a:solidFill>
                                <a:latin typeface="Cambria Math" panose="02040503050406030204" pitchFamily="18" charset="0"/>
                              </a:rPr>
                            </m:ctrlPr>
                          </m:dPr>
                          <m:e>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num>
                              <m:den>
                                <m:r>
                                  <a:rPr lang="en-US" sz="2000" b="0" i="1"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𝑚𝑊</m:t>
                                </m:r>
                              </m:den>
                            </m:f>
                          </m:e>
                        </m:d>
                      </m:e>
                    </m:func>
                  </m:oMath>
                </a14:m>
                <a:r>
                  <a:rPr lang="en-US" sz="2000" dirty="0">
                    <a:solidFill>
                      <a:srgbClr val="000000"/>
                    </a:solidFill>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𝑟</m:t>
                        </m:r>
                      </m:sub>
                    </m:sSub>
                  </m:oMath>
                </a14:m>
                <a:r>
                  <a:rPr lang="en-US" sz="2000" dirty="0">
                    <a:solidFill>
                      <a:srgbClr val="000000"/>
                    </a:solidFill>
                  </a:rPr>
                  <a:t> must be at least </a:t>
                </a:r>
                <a14:m>
                  <m:oMath xmlns:m="http://schemas.openxmlformats.org/officeDocument/2006/math">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−12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𝑊</m:t>
                    </m:r>
                  </m:oMath>
                </a14:m>
                <a:r>
                  <a:rPr lang="en-US" sz="2000"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𝑓</m:t>
                        </m:r>
                      </m:e>
                    </m:d>
                    <m:r>
                      <a:rPr lang="en-US" sz="2000" b="0" i="1" smtClean="0">
                        <a:solidFill>
                          <a:srgbClr val="000000"/>
                        </a:solidFill>
                        <a:latin typeface="Cambria Math" panose="02040503050406030204" pitchFamily="18" charset="0"/>
                      </a:rPr>
                      <m:t>= </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num>
                          <m:den>
                            <m:r>
                              <a:rPr lang="en-US" sz="2000" b="0" i="1" smtClean="0">
                                <a:solidFill>
                                  <a:srgbClr val="000000"/>
                                </a:solidFill>
                                <a:latin typeface="Cambria Math" panose="02040503050406030204" pitchFamily="18" charset="0"/>
                              </a:rPr>
                              <m:t>𝐺𝑐</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10</m:t>
                        </m:r>
                      </m:e>
                      <m:sup>
                        <m:r>
                          <a:rPr lang="en-US" sz="2000" b="0" i="1" smtClean="0">
                            <a:solidFill>
                              <a:srgbClr val="000000"/>
                            </a:solidFill>
                            <a:latin typeface="Cambria Math" panose="02040503050406030204" pitchFamily="18" charset="0"/>
                            <a:ea typeface="Cambria Math" panose="02040503050406030204" pitchFamily="18" charset="0"/>
                          </a:rPr>
                          <m:t>−12</m:t>
                        </m:r>
                      </m:sup>
                    </m:sSup>
                    <m:r>
                      <a:rPr lang="en-US" sz="2000" b="0" i="1" smtClean="0">
                        <a:solidFill>
                          <a:srgbClr val="000000"/>
                        </a:solidFill>
                        <a:latin typeface="Cambria Math" panose="02040503050406030204" pitchFamily="18" charset="0"/>
                        <a:ea typeface="Cambria Math" panose="02040503050406030204" pitchFamily="18" charset="0"/>
                      </a:rPr>
                      <m:t>𝑊</m:t>
                    </m:r>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19.24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40</m:t>
                    </m:r>
                    <m:r>
                      <a:rPr lang="en-US" sz="2000" b="0" i="1" smtClean="0">
                        <a:solidFill>
                          <a:srgbClr val="000000"/>
                        </a:solidFill>
                        <a:latin typeface="Cambria Math" panose="02040503050406030204" pitchFamily="18" charset="0"/>
                      </a:rPr>
                      <m:t>𝑚𝑊</m:t>
                    </m:r>
                  </m:oMath>
                </a14:m>
                <a:r>
                  <a:rPr lang="en-US" sz="2000" dirty="0">
                    <a:solidFill>
                      <a:srgbClr val="000000"/>
                    </a:solidFill>
                  </a:rPr>
                  <a:t>  and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9</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440</m:t>
                    </m:r>
                    <m:r>
                      <a:rPr lang="en-US" sz="2000" b="0" i="1" smtClean="0">
                        <a:solidFill>
                          <a:srgbClr val="000000"/>
                        </a:solidFill>
                        <a:latin typeface="Cambria Math" panose="02040503050406030204" pitchFamily="18" charset="0"/>
                      </a:rPr>
                      <m:t>𝑚𝑊</m:t>
                    </m:r>
                    <m:r>
                      <a:rPr lang="en-US" sz="2000" b="0" i="1" smtClean="0">
                        <a:solidFill>
                          <a:srgbClr val="000000"/>
                        </a:solidFill>
                        <a:latin typeface="Cambria Math" panose="02040503050406030204" pitchFamily="18" charset="0"/>
                      </a:rPr>
                      <m:t>.</m:t>
                    </m:r>
                  </m:oMath>
                </a14:m>
                <a:r>
                  <a:rPr lang="en-US" sz="2000" dirty="0">
                    <a:solidFill>
                      <a:srgbClr val="000000"/>
                    </a:solidFill>
                  </a:rPr>
                  <a:t> </a:t>
                </a:r>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7712" y="1512633"/>
                <a:ext cx="11296360" cy="4368468"/>
              </a:xfrm>
              <a:prstGeom prst="rect">
                <a:avLst/>
              </a:prstGeom>
              <a:blipFill>
                <a:blip r:embed="rId3"/>
                <a:stretch>
                  <a:fillRect l="-898" t="-87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Tree>
    <p:extLst>
      <p:ext uri="{BB962C8B-B14F-4D97-AF65-F5344CB8AC3E}">
        <p14:creationId xmlns:p14="http://schemas.microsoft.com/office/powerpoint/2010/main" val="18250294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99</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5237</TotalTime>
  <Words>14310</Words>
  <Application>Microsoft Macintosh PowerPoint</Application>
  <PresentationFormat>Widescreen</PresentationFormat>
  <Paragraphs>2574</Paragraphs>
  <Slides>126</Slides>
  <Notes>89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126</vt:i4>
      </vt:variant>
    </vt:vector>
  </HeadingPairs>
  <TitlesOfParts>
    <vt:vector size="133"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728</cp:revision>
  <dcterms:created xsi:type="dcterms:W3CDTF">2021-07-06T18:24:07Z</dcterms:created>
  <dcterms:modified xsi:type="dcterms:W3CDTF">2021-07-25T20:39:22Z</dcterms:modified>
</cp:coreProperties>
</file>